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etrona" charset="1" panose="02000503020000020003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6907" y="769144"/>
            <a:ext cx="9476185" cy="2747219"/>
            <a:chOff x="0" y="0"/>
            <a:chExt cx="12634913" cy="36629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34913" cy="3662958"/>
            </a:xfrm>
            <a:custGeom>
              <a:avLst/>
              <a:gdLst/>
              <a:ahLst/>
              <a:cxnLst/>
              <a:rect r="r" b="b" t="t" l="l"/>
              <a:pathLst>
                <a:path h="3662958" w="12634913">
                  <a:moveTo>
                    <a:pt x="0" y="0"/>
                  </a:moveTo>
                  <a:lnTo>
                    <a:pt x="12634913" y="0"/>
                  </a:lnTo>
                  <a:lnTo>
                    <a:pt x="12634913" y="3662958"/>
                  </a:lnTo>
                  <a:lnTo>
                    <a:pt x="0" y="3662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71450"/>
              <a:ext cx="12634913" cy="38344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624"/>
                </a:lnSpc>
              </a:pPr>
              <a:r>
                <a:rPr lang="en-US" sz="5749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Projeto HydrAIon: Monitoramento Inteligente da Qualidade da Água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6907" y="3935016"/>
            <a:ext cx="9476185" cy="2679799"/>
            <a:chOff x="0" y="0"/>
            <a:chExt cx="12634913" cy="35730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34913" cy="3573065"/>
            </a:xfrm>
            <a:custGeom>
              <a:avLst/>
              <a:gdLst/>
              <a:ahLst/>
              <a:cxnLst/>
              <a:rect r="r" b="b" t="t" l="l"/>
              <a:pathLst>
                <a:path h="3573065" w="12634913">
                  <a:moveTo>
                    <a:pt x="0" y="0"/>
                  </a:moveTo>
                  <a:lnTo>
                    <a:pt x="12634913" y="0"/>
                  </a:lnTo>
                  <a:lnTo>
                    <a:pt x="12634913" y="3573065"/>
                  </a:lnTo>
                  <a:lnTo>
                    <a:pt x="0" y="3573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52400"/>
              <a:ext cx="12634913" cy="37254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00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O HydrAIon é um sistema IoT com inteligência artificial para monitoramento contínuo da qualidade da água em rios e canais urbanos. Utiliza sensores flutuantes e fixos com computação embarcada e comunicação de baixa potência para fornecer dados ambientais em tempo real com alta confiabilidade, acurácia e eficiência energética.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6907" y="6928842"/>
            <a:ext cx="9476185" cy="1786532"/>
            <a:chOff x="0" y="0"/>
            <a:chExt cx="12634913" cy="23820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34913" cy="2382043"/>
            </a:xfrm>
            <a:custGeom>
              <a:avLst/>
              <a:gdLst/>
              <a:ahLst/>
              <a:cxnLst/>
              <a:rect r="r" b="b" t="t" l="l"/>
              <a:pathLst>
                <a:path h="2382043" w="12634913">
                  <a:moveTo>
                    <a:pt x="0" y="0"/>
                  </a:moveTo>
                  <a:lnTo>
                    <a:pt x="12634913" y="0"/>
                  </a:lnTo>
                  <a:lnTo>
                    <a:pt x="12634913" y="2382043"/>
                  </a:lnTo>
                  <a:lnTo>
                    <a:pt x="0" y="2382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52400"/>
              <a:ext cx="12634913" cy="2534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00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O projeto visa superar limitações atuais como conectividade intermitente, alto consumo energético e dificuldade de manutenção, promovendo uma solução resiliente, escalável e de baixo custo operacional.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0954" y="9044286"/>
            <a:ext cx="458391" cy="458391"/>
            <a:chOff x="0" y="0"/>
            <a:chExt cx="611188" cy="6111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251" cy="611251"/>
            </a:xfrm>
            <a:custGeom>
              <a:avLst/>
              <a:gdLst/>
              <a:ahLst/>
              <a:cxnLst/>
              <a:rect r="r" b="b" t="t" l="l"/>
              <a:pathLst>
                <a:path h="611251" w="611251">
                  <a:moveTo>
                    <a:pt x="0" y="305562"/>
                  </a:moveTo>
                  <a:cubicBezTo>
                    <a:pt x="0" y="136779"/>
                    <a:pt x="136779" y="0"/>
                    <a:pt x="305562" y="0"/>
                  </a:cubicBezTo>
                  <a:cubicBezTo>
                    <a:pt x="307975" y="0"/>
                    <a:pt x="310261" y="1143"/>
                    <a:pt x="311785" y="2921"/>
                  </a:cubicBezTo>
                  <a:lnTo>
                    <a:pt x="305562" y="7874"/>
                  </a:lnTo>
                  <a:lnTo>
                    <a:pt x="305562" y="0"/>
                  </a:lnTo>
                  <a:lnTo>
                    <a:pt x="305562" y="7874"/>
                  </a:lnTo>
                  <a:lnTo>
                    <a:pt x="305562" y="0"/>
                  </a:lnTo>
                  <a:cubicBezTo>
                    <a:pt x="474345" y="0"/>
                    <a:pt x="611251" y="136779"/>
                    <a:pt x="611251" y="305562"/>
                  </a:cubicBezTo>
                  <a:cubicBezTo>
                    <a:pt x="611251" y="308610"/>
                    <a:pt x="609600" y="311277"/>
                    <a:pt x="606806" y="312674"/>
                  </a:cubicBezTo>
                  <a:lnTo>
                    <a:pt x="603250" y="305562"/>
                  </a:lnTo>
                  <a:lnTo>
                    <a:pt x="611124" y="305562"/>
                  </a:lnTo>
                  <a:cubicBezTo>
                    <a:pt x="611124" y="474345"/>
                    <a:pt x="474345" y="611124"/>
                    <a:pt x="305562" y="611124"/>
                  </a:cubicBezTo>
                  <a:lnTo>
                    <a:pt x="305562" y="603250"/>
                  </a:lnTo>
                  <a:lnTo>
                    <a:pt x="305562" y="595376"/>
                  </a:lnTo>
                  <a:lnTo>
                    <a:pt x="305562" y="603250"/>
                  </a:lnTo>
                  <a:lnTo>
                    <a:pt x="305562" y="611124"/>
                  </a:lnTo>
                  <a:cubicBezTo>
                    <a:pt x="136779" y="611251"/>
                    <a:pt x="0" y="474345"/>
                    <a:pt x="0" y="305562"/>
                  </a:cubicBezTo>
                  <a:lnTo>
                    <a:pt x="7874" y="305562"/>
                  </a:lnTo>
                  <a:lnTo>
                    <a:pt x="0" y="305562"/>
                  </a:lnTo>
                  <a:moveTo>
                    <a:pt x="15875" y="305562"/>
                  </a:moveTo>
                  <a:lnTo>
                    <a:pt x="7874" y="305562"/>
                  </a:lnTo>
                  <a:lnTo>
                    <a:pt x="15748" y="305562"/>
                  </a:lnTo>
                  <a:cubicBezTo>
                    <a:pt x="15748" y="465582"/>
                    <a:pt x="145415" y="595249"/>
                    <a:pt x="305435" y="595249"/>
                  </a:cubicBezTo>
                  <a:cubicBezTo>
                    <a:pt x="309880" y="595249"/>
                    <a:pt x="313309" y="598805"/>
                    <a:pt x="313309" y="603123"/>
                  </a:cubicBezTo>
                  <a:cubicBezTo>
                    <a:pt x="313309" y="607441"/>
                    <a:pt x="309753" y="610997"/>
                    <a:pt x="305435" y="610997"/>
                  </a:cubicBezTo>
                  <a:cubicBezTo>
                    <a:pt x="301117" y="610997"/>
                    <a:pt x="297561" y="607441"/>
                    <a:pt x="297561" y="603123"/>
                  </a:cubicBezTo>
                  <a:cubicBezTo>
                    <a:pt x="297561" y="598805"/>
                    <a:pt x="301117" y="595249"/>
                    <a:pt x="305435" y="595249"/>
                  </a:cubicBezTo>
                  <a:cubicBezTo>
                    <a:pt x="465455" y="595249"/>
                    <a:pt x="595122" y="465582"/>
                    <a:pt x="595122" y="305562"/>
                  </a:cubicBezTo>
                  <a:cubicBezTo>
                    <a:pt x="595122" y="302514"/>
                    <a:pt x="596773" y="299847"/>
                    <a:pt x="599567" y="298450"/>
                  </a:cubicBezTo>
                  <a:lnTo>
                    <a:pt x="603123" y="305562"/>
                  </a:lnTo>
                  <a:lnTo>
                    <a:pt x="595249" y="305562"/>
                  </a:lnTo>
                  <a:cubicBezTo>
                    <a:pt x="595249" y="145542"/>
                    <a:pt x="465582" y="15875"/>
                    <a:pt x="305562" y="15875"/>
                  </a:cubicBezTo>
                  <a:cubicBezTo>
                    <a:pt x="303149" y="15875"/>
                    <a:pt x="300863" y="14732"/>
                    <a:pt x="299339" y="12954"/>
                  </a:cubicBezTo>
                  <a:lnTo>
                    <a:pt x="305562" y="8001"/>
                  </a:lnTo>
                  <a:lnTo>
                    <a:pt x="305562" y="15875"/>
                  </a:lnTo>
                  <a:cubicBezTo>
                    <a:pt x="145542" y="15875"/>
                    <a:pt x="15875" y="145542"/>
                    <a:pt x="15875" y="3055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86432" y="9059764"/>
            <a:ext cx="427435" cy="427435"/>
          </a:xfrm>
          <a:custGeom>
            <a:avLst/>
            <a:gdLst/>
            <a:ahLst/>
            <a:cxnLst/>
            <a:rect r="r" b="b" t="t" l="l"/>
            <a:pathLst>
              <a:path h="427435" w="427435">
                <a:moveTo>
                  <a:pt x="0" y="0"/>
                </a:moveTo>
                <a:lnTo>
                  <a:pt x="427436" y="0"/>
                </a:lnTo>
                <a:lnTo>
                  <a:pt x="427436" y="427435"/>
                </a:lnTo>
                <a:lnTo>
                  <a:pt x="0" y="427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62844" y="9029402"/>
            <a:ext cx="3156348" cy="488305"/>
            <a:chOff x="0" y="0"/>
            <a:chExt cx="4208463" cy="6510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08463" cy="651073"/>
            </a:xfrm>
            <a:custGeom>
              <a:avLst/>
              <a:gdLst/>
              <a:ahLst/>
              <a:cxnLst/>
              <a:rect r="r" b="b" t="t" l="l"/>
              <a:pathLst>
                <a:path h="651073" w="4208463">
                  <a:moveTo>
                    <a:pt x="0" y="0"/>
                  </a:moveTo>
                  <a:lnTo>
                    <a:pt x="4208463" y="0"/>
                  </a:lnTo>
                  <a:lnTo>
                    <a:pt x="4208463" y="651073"/>
                  </a:lnTo>
                  <a:lnTo>
                    <a:pt x="0" y="6510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23825"/>
              <a:ext cx="4208463" cy="7748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74"/>
                </a:lnSpc>
              </a:pPr>
              <a:r>
                <a:rPr lang="en-US" b="true" sz="2687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por Gustavo Souto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169937"/>
            <a:ext cx="9445526" cy="1860649"/>
            <a:chOff x="0" y="0"/>
            <a:chExt cx="12594035" cy="248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480865"/>
            </a:xfrm>
            <a:custGeom>
              <a:avLst/>
              <a:gdLst/>
              <a:ahLst/>
              <a:cxnLst/>
              <a:rect r="r" b="b" t="t" l="l"/>
              <a:pathLst>
                <a:path h="248086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80975"/>
              <a:ext cx="12594035" cy="26618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774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Objetivos e Justificativa do Projeto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6284" y="3449836"/>
            <a:ext cx="649784" cy="649784"/>
            <a:chOff x="0" y="0"/>
            <a:chExt cx="866378" cy="8663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3553122"/>
            <a:ext cx="3624263" cy="465087"/>
            <a:chOff x="0" y="0"/>
            <a:chExt cx="4832350" cy="6201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2350" cy="620117"/>
            </a:xfrm>
            <a:custGeom>
              <a:avLst/>
              <a:gdLst/>
              <a:ahLst/>
              <a:cxnLst/>
              <a:rect r="r" b="b" t="t" l="l"/>
              <a:pathLst>
                <a:path h="620117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4832350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Objetivo Principal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188321"/>
            <a:ext cx="3624263" cy="2721769"/>
            <a:chOff x="0" y="0"/>
            <a:chExt cx="4832350" cy="36290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350" cy="3629025"/>
            </a:xfrm>
            <a:custGeom>
              <a:avLst/>
              <a:gdLst/>
              <a:ahLst/>
              <a:cxnLst/>
              <a:rect r="r" b="b" t="t" l="l"/>
              <a:pathLst>
                <a:path h="362902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52400"/>
              <a:ext cx="4832350" cy="37814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Desenvolver sistema autônomo e cooperativo para monitoramento da qualidade da água com sensores inteligentes e comunicação eficiente.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86301" y="3449836"/>
            <a:ext cx="649784" cy="649784"/>
            <a:chOff x="0" y="0"/>
            <a:chExt cx="866378" cy="8663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13649" y="3553122"/>
            <a:ext cx="3624262" cy="465087"/>
            <a:chOff x="0" y="0"/>
            <a:chExt cx="4832350" cy="6201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32350" cy="620117"/>
            </a:xfrm>
            <a:custGeom>
              <a:avLst/>
              <a:gdLst/>
              <a:ahLst/>
              <a:cxnLst/>
              <a:rect r="r" b="b" t="t" l="l"/>
              <a:pathLst>
                <a:path h="620117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4832350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Justificativa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13649" y="4188321"/>
            <a:ext cx="3624262" cy="2721769"/>
            <a:chOff x="0" y="0"/>
            <a:chExt cx="4832350" cy="36290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32350" cy="3629025"/>
            </a:xfrm>
            <a:custGeom>
              <a:avLst/>
              <a:gdLst/>
              <a:ahLst/>
              <a:cxnLst/>
              <a:rect r="r" b="b" t="t" l="l"/>
              <a:pathLst>
                <a:path h="362902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52400"/>
              <a:ext cx="4832350" cy="37814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Atender à crescente necessidade de monitoramento ambiental em áreas urbanas densas, superando desafios de conectividade e energia.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6284" y="7471172"/>
            <a:ext cx="649784" cy="649784"/>
            <a:chOff x="0" y="0"/>
            <a:chExt cx="866378" cy="8663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913632" y="7574459"/>
            <a:ext cx="3721299" cy="465088"/>
            <a:chOff x="0" y="0"/>
            <a:chExt cx="4961732" cy="6201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4961732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Tecnologias-Chave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913632" y="8209658"/>
            <a:ext cx="8524131" cy="907256"/>
            <a:chOff x="0" y="0"/>
            <a:chExt cx="11365508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52400"/>
              <a:ext cx="11365508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Uso de redes mesh LoRa e inferência local via TinyML para garantir operação contínua por até 12 meses.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893665"/>
            <a:ext cx="12773917" cy="930325"/>
            <a:chOff x="0" y="0"/>
            <a:chExt cx="17031890" cy="1240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31891" cy="1240433"/>
            </a:xfrm>
            <a:custGeom>
              <a:avLst/>
              <a:gdLst/>
              <a:ahLst/>
              <a:cxnLst/>
              <a:rect r="r" b="b" t="t" l="l"/>
              <a:pathLst>
                <a:path h="1240433" w="17031891">
                  <a:moveTo>
                    <a:pt x="0" y="0"/>
                  </a:moveTo>
                  <a:lnTo>
                    <a:pt x="17031891" y="0"/>
                  </a:lnTo>
                  <a:lnTo>
                    <a:pt x="17031891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17031890" cy="14214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774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Cronograma das Atividades (5 meses)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532710"/>
            <a:ext cx="5842992" cy="465087"/>
            <a:chOff x="0" y="0"/>
            <a:chExt cx="7790657" cy="620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790657" cy="620117"/>
            </a:xfrm>
            <a:custGeom>
              <a:avLst/>
              <a:gdLst/>
              <a:ahLst/>
              <a:cxnLst/>
              <a:rect r="r" b="b" t="t" l="l"/>
              <a:pathLst>
                <a:path h="620117" w="7790657">
                  <a:moveTo>
                    <a:pt x="0" y="0"/>
                  </a:moveTo>
                  <a:lnTo>
                    <a:pt x="7790657" y="0"/>
                  </a:lnTo>
                  <a:lnTo>
                    <a:pt x="7790657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7790657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Mês 1: Planejamento e Arquitetura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281315"/>
            <a:ext cx="7805886" cy="907256"/>
            <a:chOff x="0" y="0"/>
            <a:chExt cx="10407848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52400"/>
              <a:ext cx="10407848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Levantamento de requisitos e definição da arquitetura híbrida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6287691"/>
            <a:ext cx="7805886" cy="453629"/>
            <a:chOff x="0" y="0"/>
            <a:chExt cx="10407848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52400"/>
              <a:ext cx="10407848" cy="757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Seleção dos sensores ambientais compatíveis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238" y="6840439"/>
            <a:ext cx="7805886" cy="453629"/>
            <a:chOff x="0" y="0"/>
            <a:chExt cx="10407848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52400"/>
              <a:ext cx="10407848" cy="757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Definição dos parâmetros e critérios de desempenho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9401" y="4532710"/>
            <a:ext cx="4879627" cy="465087"/>
            <a:chOff x="0" y="0"/>
            <a:chExt cx="6506170" cy="6201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06170" cy="620117"/>
            </a:xfrm>
            <a:custGeom>
              <a:avLst/>
              <a:gdLst/>
              <a:ahLst/>
              <a:cxnLst/>
              <a:rect r="r" b="b" t="t" l="l"/>
              <a:pathLst>
                <a:path h="620117" w="6506170">
                  <a:moveTo>
                    <a:pt x="0" y="0"/>
                  </a:moveTo>
                  <a:lnTo>
                    <a:pt x="6506170" y="0"/>
                  </a:lnTo>
                  <a:lnTo>
                    <a:pt x="650617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6506170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Mês 2: Prototipagem e Testes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9401" y="5281315"/>
            <a:ext cx="7805886" cy="453629"/>
            <a:chOff x="0" y="0"/>
            <a:chExt cx="10407848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52400"/>
              <a:ext cx="10407848" cy="757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Montagem dos módulos sensoriais com ESP32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9401" y="5834062"/>
            <a:ext cx="7805886" cy="453629"/>
            <a:chOff x="0" y="0"/>
            <a:chExt cx="10407848" cy="604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52400"/>
              <a:ext cx="10407848" cy="757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Implementação do TinyML para inferência local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9401" y="6386810"/>
            <a:ext cx="7805886" cy="453629"/>
            <a:chOff x="0" y="0"/>
            <a:chExt cx="10407848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52400"/>
              <a:ext cx="10407848" cy="757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Testes laboratoriais de precisão e estabilidade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836265"/>
            <a:ext cx="9445526" cy="1860649"/>
            <a:chOff x="0" y="0"/>
            <a:chExt cx="12594035" cy="2480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480865"/>
            </a:xfrm>
            <a:custGeom>
              <a:avLst/>
              <a:gdLst/>
              <a:ahLst/>
              <a:cxnLst/>
              <a:rect r="r" b="b" t="t" l="l"/>
              <a:pathLst>
                <a:path h="248086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80975"/>
              <a:ext cx="12594035" cy="26618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774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Comunicação Mesh e Validação Cooperativa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850237" y="3122116"/>
            <a:ext cx="1417588" cy="2109490"/>
          </a:xfrm>
          <a:custGeom>
            <a:avLst/>
            <a:gdLst/>
            <a:ahLst/>
            <a:cxnLst/>
            <a:rect r="r" b="b" t="t" l="l"/>
            <a:pathLst>
              <a:path h="2109490" w="1417588">
                <a:moveTo>
                  <a:pt x="0" y="0"/>
                </a:moveTo>
                <a:lnTo>
                  <a:pt x="1417588" y="0"/>
                </a:lnTo>
                <a:lnTo>
                  <a:pt x="1417588" y="2109490"/>
                </a:lnTo>
                <a:lnTo>
                  <a:pt x="0" y="2109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27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93028" y="3405634"/>
            <a:ext cx="3721299" cy="465087"/>
            <a:chOff x="0" y="0"/>
            <a:chExt cx="4961732" cy="6201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4961732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Rede Mesh LoRa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93028" y="4040832"/>
            <a:ext cx="7602736" cy="907256"/>
            <a:chOff x="0" y="0"/>
            <a:chExt cx="10136982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52400"/>
              <a:ext cx="10136982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Topologia colaborativa e redundante para transmissão eficiente entre sensores e gateways.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850237" y="5231606"/>
            <a:ext cx="1417588" cy="2109490"/>
          </a:xfrm>
          <a:custGeom>
            <a:avLst/>
            <a:gdLst/>
            <a:ahLst/>
            <a:cxnLst/>
            <a:rect r="r" b="b" t="t" l="l"/>
            <a:pathLst>
              <a:path h="2109490" w="1417588">
                <a:moveTo>
                  <a:pt x="0" y="0"/>
                </a:moveTo>
                <a:lnTo>
                  <a:pt x="1417588" y="0"/>
                </a:lnTo>
                <a:lnTo>
                  <a:pt x="1417588" y="2109490"/>
                </a:lnTo>
                <a:lnTo>
                  <a:pt x="0" y="2109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27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693028" y="5515124"/>
            <a:ext cx="4531965" cy="465088"/>
            <a:chOff x="0" y="0"/>
            <a:chExt cx="6042620" cy="6201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42620" cy="620117"/>
            </a:xfrm>
            <a:custGeom>
              <a:avLst/>
              <a:gdLst/>
              <a:ahLst/>
              <a:cxnLst/>
              <a:rect r="r" b="b" t="t" l="l"/>
              <a:pathLst>
                <a:path h="620117" w="6042620">
                  <a:moveTo>
                    <a:pt x="0" y="0"/>
                  </a:moveTo>
                  <a:lnTo>
                    <a:pt x="6042620" y="0"/>
                  </a:lnTo>
                  <a:lnTo>
                    <a:pt x="604262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6042620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Protocolo MQTT Adaptado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93028" y="6150322"/>
            <a:ext cx="7602736" cy="907256"/>
            <a:chOff x="0" y="0"/>
            <a:chExt cx="10136982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52400"/>
              <a:ext cx="10136982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Comunicação de baixo consumo energético com confirmação de entrega.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850237" y="7341096"/>
            <a:ext cx="1417588" cy="2109490"/>
          </a:xfrm>
          <a:custGeom>
            <a:avLst/>
            <a:gdLst/>
            <a:ahLst/>
            <a:cxnLst/>
            <a:rect r="r" b="b" t="t" l="l"/>
            <a:pathLst>
              <a:path h="2109490" w="1417588">
                <a:moveTo>
                  <a:pt x="0" y="0"/>
                </a:moveTo>
                <a:lnTo>
                  <a:pt x="1417588" y="0"/>
                </a:lnTo>
                <a:lnTo>
                  <a:pt x="1417588" y="2109490"/>
                </a:lnTo>
                <a:lnTo>
                  <a:pt x="0" y="2109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27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693028" y="7624614"/>
            <a:ext cx="3721299" cy="465088"/>
            <a:chOff x="0" y="0"/>
            <a:chExt cx="4961732" cy="6201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4961732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Validação Cruzada IA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93028" y="8259812"/>
            <a:ext cx="7602736" cy="907256"/>
            <a:chOff x="0" y="0"/>
            <a:chExt cx="10136982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52400"/>
              <a:ext cx="10136982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Algoritmos de consenso entre múltiplos sensores para garantir confiabilidade dos dados.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044029"/>
            <a:ext cx="9445526" cy="1860649"/>
            <a:chOff x="0" y="0"/>
            <a:chExt cx="12594035" cy="248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480865"/>
            </a:xfrm>
            <a:custGeom>
              <a:avLst/>
              <a:gdLst/>
              <a:ahLst/>
              <a:cxnLst/>
              <a:rect r="r" b="b" t="t" l="l"/>
              <a:pathLst>
                <a:path h="248086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80975"/>
              <a:ext cx="12594035" cy="26618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774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Integração com Nuvem e Dashboard Interativo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6284" y="3323927"/>
            <a:ext cx="4592985" cy="3512790"/>
            <a:chOff x="0" y="0"/>
            <a:chExt cx="6123980" cy="46837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874" y="7874"/>
              <a:ext cx="6108065" cy="4667885"/>
            </a:xfrm>
            <a:custGeom>
              <a:avLst/>
              <a:gdLst/>
              <a:ahLst/>
              <a:cxnLst/>
              <a:rect r="r" b="b" t="t" l="l"/>
              <a:pathLst>
                <a:path h="4667885" w="6108065">
                  <a:moveTo>
                    <a:pt x="0" y="158877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509135"/>
                  </a:lnTo>
                  <a:cubicBezTo>
                    <a:pt x="6108065" y="4596892"/>
                    <a:pt x="6036945" y="4667885"/>
                    <a:pt x="5949188" y="4667885"/>
                  </a:cubicBezTo>
                  <a:lnTo>
                    <a:pt x="159004" y="4667885"/>
                  </a:lnTo>
                  <a:cubicBezTo>
                    <a:pt x="71247" y="4667885"/>
                    <a:pt x="127" y="4596765"/>
                    <a:pt x="127" y="450913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3940" cy="4683760"/>
            </a:xfrm>
            <a:custGeom>
              <a:avLst/>
              <a:gdLst/>
              <a:ahLst/>
              <a:cxnLst/>
              <a:rect r="r" b="b" t="t" l="l"/>
              <a:pathLst>
                <a:path h="4683760" w="6123940">
                  <a:moveTo>
                    <a:pt x="0" y="166751"/>
                  </a:moveTo>
                  <a:cubicBezTo>
                    <a:pt x="0" y="74676"/>
                    <a:pt x="74676" y="0"/>
                    <a:pt x="166878" y="0"/>
                  </a:cubicBezTo>
                  <a:lnTo>
                    <a:pt x="5957062" y="0"/>
                  </a:lnTo>
                  <a:lnTo>
                    <a:pt x="5957062" y="7874"/>
                  </a:lnTo>
                  <a:lnTo>
                    <a:pt x="5957062" y="0"/>
                  </a:lnTo>
                  <a:cubicBezTo>
                    <a:pt x="6049264" y="0"/>
                    <a:pt x="6123940" y="74676"/>
                    <a:pt x="6123940" y="166751"/>
                  </a:cubicBezTo>
                  <a:lnTo>
                    <a:pt x="6116066" y="166751"/>
                  </a:lnTo>
                  <a:lnTo>
                    <a:pt x="6123940" y="166751"/>
                  </a:lnTo>
                  <a:lnTo>
                    <a:pt x="6123940" y="4517009"/>
                  </a:lnTo>
                  <a:lnTo>
                    <a:pt x="6116066" y="4517009"/>
                  </a:lnTo>
                  <a:lnTo>
                    <a:pt x="6123940" y="4517009"/>
                  </a:lnTo>
                  <a:cubicBezTo>
                    <a:pt x="6123940" y="4609084"/>
                    <a:pt x="6049264" y="4683760"/>
                    <a:pt x="5957062" y="4683760"/>
                  </a:cubicBezTo>
                  <a:lnTo>
                    <a:pt x="5957062" y="4675886"/>
                  </a:lnTo>
                  <a:lnTo>
                    <a:pt x="5957062" y="4683760"/>
                  </a:lnTo>
                  <a:lnTo>
                    <a:pt x="166878" y="4683760"/>
                  </a:lnTo>
                  <a:lnTo>
                    <a:pt x="166878" y="4675886"/>
                  </a:lnTo>
                  <a:lnTo>
                    <a:pt x="166878" y="4683760"/>
                  </a:lnTo>
                  <a:cubicBezTo>
                    <a:pt x="74676" y="4683760"/>
                    <a:pt x="0" y="4609084"/>
                    <a:pt x="0" y="4517009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4517009"/>
                  </a:lnTo>
                  <a:lnTo>
                    <a:pt x="7874" y="4517009"/>
                  </a:lnTo>
                  <a:lnTo>
                    <a:pt x="15748" y="4517009"/>
                  </a:lnTo>
                  <a:cubicBezTo>
                    <a:pt x="15748" y="4600321"/>
                    <a:pt x="83312" y="4667885"/>
                    <a:pt x="166751" y="4667885"/>
                  </a:cubicBezTo>
                  <a:lnTo>
                    <a:pt x="5957062" y="4667885"/>
                  </a:lnTo>
                  <a:cubicBezTo>
                    <a:pt x="6040501" y="4667885"/>
                    <a:pt x="6108065" y="4600321"/>
                    <a:pt x="6108065" y="4517009"/>
                  </a:cubicBezTo>
                  <a:lnTo>
                    <a:pt x="6108065" y="166751"/>
                  </a:lnTo>
                  <a:cubicBezTo>
                    <a:pt x="6108065" y="83439"/>
                    <a:pt x="6040501" y="15875"/>
                    <a:pt x="5957062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3622922"/>
            <a:ext cx="3744217" cy="465087"/>
            <a:chOff x="0" y="0"/>
            <a:chExt cx="4992290" cy="6201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92290" cy="620117"/>
            </a:xfrm>
            <a:custGeom>
              <a:avLst/>
              <a:gdLst/>
              <a:ahLst/>
              <a:cxnLst/>
              <a:rect r="r" b="b" t="t" l="l"/>
              <a:pathLst>
                <a:path h="620117" w="4992290">
                  <a:moveTo>
                    <a:pt x="0" y="0"/>
                  </a:moveTo>
                  <a:lnTo>
                    <a:pt x="4992290" y="0"/>
                  </a:lnTo>
                  <a:lnTo>
                    <a:pt x="499229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4992290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Gateway de Agregação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4258121"/>
            <a:ext cx="3994994" cy="1814512"/>
            <a:chOff x="0" y="0"/>
            <a:chExt cx="5326658" cy="2419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6658" cy="2419350"/>
            </a:xfrm>
            <a:custGeom>
              <a:avLst/>
              <a:gdLst/>
              <a:ahLst/>
              <a:cxnLst/>
              <a:rect r="r" b="b" t="t" l="l"/>
              <a:pathLst>
                <a:path h="2419350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52400"/>
              <a:ext cx="5326658" cy="2571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ESP32 com LoRa e conectividade 4G/5G ou Wi-Fi para envio dos dados à nuvem.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0881" y="3323927"/>
            <a:ext cx="4592985" cy="3512790"/>
            <a:chOff x="0" y="0"/>
            <a:chExt cx="6123980" cy="46837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874" y="7874"/>
              <a:ext cx="6108065" cy="4667885"/>
            </a:xfrm>
            <a:custGeom>
              <a:avLst/>
              <a:gdLst/>
              <a:ahLst/>
              <a:cxnLst/>
              <a:rect r="r" b="b" t="t" l="l"/>
              <a:pathLst>
                <a:path h="4667885" w="6108065">
                  <a:moveTo>
                    <a:pt x="0" y="158877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4509135"/>
                  </a:lnTo>
                  <a:cubicBezTo>
                    <a:pt x="6108065" y="4596892"/>
                    <a:pt x="6036945" y="4667885"/>
                    <a:pt x="5949188" y="4667885"/>
                  </a:cubicBezTo>
                  <a:lnTo>
                    <a:pt x="159004" y="4667885"/>
                  </a:lnTo>
                  <a:cubicBezTo>
                    <a:pt x="71247" y="4667885"/>
                    <a:pt x="127" y="4596765"/>
                    <a:pt x="127" y="4509135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3940" cy="4683760"/>
            </a:xfrm>
            <a:custGeom>
              <a:avLst/>
              <a:gdLst/>
              <a:ahLst/>
              <a:cxnLst/>
              <a:rect r="r" b="b" t="t" l="l"/>
              <a:pathLst>
                <a:path h="4683760" w="6123940">
                  <a:moveTo>
                    <a:pt x="0" y="166751"/>
                  </a:moveTo>
                  <a:cubicBezTo>
                    <a:pt x="0" y="74676"/>
                    <a:pt x="74676" y="0"/>
                    <a:pt x="166878" y="0"/>
                  </a:cubicBezTo>
                  <a:lnTo>
                    <a:pt x="5957062" y="0"/>
                  </a:lnTo>
                  <a:lnTo>
                    <a:pt x="5957062" y="7874"/>
                  </a:lnTo>
                  <a:lnTo>
                    <a:pt x="5957062" y="0"/>
                  </a:lnTo>
                  <a:cubicBezTo>
                    <a:pt x="6049264" y="0"/>
                    <a:pt x="6123940" y="74676"/>
                    <a:pt x="6123940" y="166751"/>
                  </a:cubicBezTo>
                  <a:lnTo>
                    <a:pt x="6116066" y="166751"/>
                  </a:lnTo>
                  <a:lnTo>
                    <a:pt x="6123940" y="166751"/>
                  </a:lnTo>
                  <a:lnTo>
                    <a:pt x="6123940" y="4517009"/>
                  </a:lnTo>
                  <a:lnTo>
                    <a:pt x="6116066" y="4517009"/>
                  </a:lnTo>
                  <a:lnTo>
                    <a:pt x="6123940" y="4517009"/>
                  </a:lnTo>
                  <a:cubicBezTo>
                    <a:pt x="6123940" y="4609084"/>
                    <a:pt x="6049264" y="4683760"/>
                    <a:pt x="5957062" y="4683760"/>
                  </a:cubicBezTo>
                  <a:lnTo>
                    <a:pt x="5957062" y="4675886"/>
                  </a:lnTo>
                  <a:lnTo>
                    <a:pt x="5957062" y="4683760"/>
                  </a:lnTo>
                  <a:lnTo>
                    <a:pt x="166878" y="4683760"/>
                  </a:lnTo>
                  <a:lnTo>
                    <a:pt x="166878" y="4675886"/>
                  </a:lnTo>
                  <a:lnTo>
                    <a:pt x="166878" y="4683760"/>
                  </a:lnTo>
                  <a:cubicBezTo>
                    <a:pt x="74676" y="4683760"/>
                    <a:pt x="0" y="4609084"/>
                    <a:pt x="0" y="4517009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4517009"/>
                  </a:lnTo>
                  <a:lnTo>
                    <a:pt x="7874" y="4517009"/>
                  </a:lnTo>
                  <a:lnTo>
                    <a:pt x="15748" y="4517009"/>
                  </a:lnTo>
                  <a:cubicBezTo>
                    <a:pt x="15748" y="4600321"/>
                    <a:pt x="83312" y="4667885"/>
                    <a:pt x="166751" y="4667885"/>
                  </a:cubicBezTo>
                  <a:lnTo>
                    <a:pt x="5957062" y="4667885"/>
                  </a:lnTo>
                  <a:cubicBezTo>
                    <a:pt x="6040501" y="4667885"/>
                    <a:pt x="6108065" y="4600321"/>
                    <a:pt x="6108065" y="4517009"/>
                  </a:cubicBezTo>
                  <a:lnTo>
                    <a:pt x="6108065" y="166751"/>
                  </a:lnTo>
                  <a:cubicBezTo>
                    <a:pt x="6108065" y="83439"/>
                    <a:pt x="6040501" y="15875"/>
                    <a:pt x="5957062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149876" y="3622922"/>
            <a:ext cx="3994994" cy="930176"/>
            <a:chOff x="0" y="0"/>
            <a:chExt cx="5326658" cy="12402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26658" cy="1240235"/>
            </a:xfrm>
            <a:custGeom>
              <a:avLst/>
              <a:gdLst/>
              <a:ahLst/>
              <a:cxnLst/>
              <a:rect r="r" b="b" t="t" l="l"/>
              <a:pathLst>
                <a:path h="1240235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240235"/>
                  </a:lnTo>
                  <a:lnTo>
                    <a:pt x="0" y="1240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5326658" cy="1335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Armazenamento em Firebase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49876" y="4723210"/>
            <a:ext cx="3994994" cy="1814512"/>
            <a:chOff x="0" y="0"/>
            <a:chExt cx="5326658" cy="24193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26658" cy="2419350"/>
            </a:xfrm>
            <a:custGeom>
              <a:avLst/>
              <a:gdLst/>
              <a:ahLst/>
              <a:cxnLst/>
              <a:rect r="r" b="b" t="t" l="l"/>
              <a:pathLst>
                <a:path h="2419350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52400"/>
              <a:ext cx="5326658" cy="2571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Centralização e versionamento dos dados com alta disponibilidade e segurança.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6284" y="7108329"/>
            <a:ext cx="9457432" cy="2140446"/>
            <a:chOff x="0" y="0"/>
            <a:chExt cx="12609910" cy="28539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874" y="7874"/>
              <a:ext cx="12594082" cy="2838069"/>
            </a:xfrm>
            <a:custGeom>
              <a:avLst/>
              <a:gdLst/>
              <a:ahLst/>
              <a:cxnLst/>
              <a:rect r="r" b="b" t="t" l="l"/>
              <a:pathLst>
                <a:path h="2838069" w="12594082">
                  <a:moveTo>
                    <a:pt x="0" y="158877"/>
                  </a:moveTo>
                  <a:cubicBezTo>
                    <a:pt x="0" y="71120"/>
                    <a:pt x="71501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79319"/>
                  </a:lnTo>
                  <a:cubicBezTo>
                    <a:pt x="12594082" y="2767076"/>
                    <a:pt x="12522708" y="2838069"/>
                    <a:pt x="12434570" y="2838069"/>
                  </a:cubicBezTo>
                  <a:lnTo>
                    <a:pt x="159512" y="2838069"/>
                  </a:lnTo>
                  <a:cubicBezTo>
                    <a:pt x="71374" y="2838069"/>
                    <a:pt x="0" y="2766949"/>
                    <a:pt x="0" y="2679319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09830" cy="2853944"/>
            </a:xfrm>
            <a:custGeom>
              <a:avLst/>
              <a:gdLst/>
              <a:ahLst/>
              <a:cxnLst/>
              <a:rect r="r" b="b" t="t" l="l"/>
              <a:pathLst>
                <a:path h="2853944" w="12609830">
                  <a:moveTo>
                    <a:pt x="0" y="166751"/>
                  </a:moveTo>
                  <a:cubicBezTo>
                    <a:pt x="0" y="74676"/>
                    <a:pt x="74930" y="0"/>
                    <a:pt x="167386" y="0"/>
                  </a:cubicBezTo>
                  <a:lnTo>
                    <a:pt x="12442444" y="0"/>
                  </a:lnTo>
                  <a:lnTo>
                    <a:pt x="12442444" y="7874"/>
                  </a:lnTo>
                  <a:lnTo>
                    <a:pt x="12442444" y="0"/>
                  </a:lnTo>
                  <a:cubicBezTo>
                    <a:pt x="12534900" y="0"/>
                    <a:pt x="12609830" y="74676"/>
                    <a:pt x="12609830" y="166751"/>
                  </a:cubicBezTo>
                  <a:lnTo>
                    <a:pt x="12601956" y="166751"/>
                  </a:lnTo>
                  <a:lnTo>
                    <a:pt x="12609830" y="166751"/>
                  </a:lnTo>
                  <a:lnTo>
                    <a:pt x="12609830" y="2687193"/>
                  </a:lnTo>
                  <a:lnTo>
                    <a:pt x="12601956" y="2687193"/>
                  </a:lnTo>
                  <a:lnTo>
                    <a:pt x="12609830" y="2687193"/>
                  </a:lnTo>
                  <a:cubicBezTo>
                    <a:pt x="12609830" y="2779268"/>
                    <a:pt x="12534900" y="2853944"/>
                    <a:pt x="12442444" y="2853944"/>
                  </a:cubicBezTo>
                  <a:lnTo>
                    <a:pt x="12442444" y="2846070"/>
                  </a:lnTo>
                  <a:lnTo>
                    <a:pt x="12442444" y="2853944"/>
                  </a:lnTo>
                  <a:lnTo>
                    <a:pt x="167386" y="2853944"/>
                  </a:lnTo>
                  <a:lnTo>
                    <a:pt x="167386" y="2846070"/>
                  </a:lnTo>
                  <a:lnTo>
                    <a:pt x="167386" y="2853944"/>
                  </a:lnTo>
                  <a:cubicBezTo>
                    <a:pt x="74930" y="2853944"/>
                    <a:pt x="0" y="2779268"/>
                    <a:pt x="0" y="268719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2687193"/>
                  </a:lnTo>
                  <a:lnTo>
                    <a:pt x="7874" y="2687193"/>
                  </a:lnTo>
                  <a:lnTo>
                    <a:pt x="15748" y="2687193"/>
                  </a:lnTo>
                  <a:cubicBezTo>
                    <a:pt x="15748" y="2770505"/>
                    <a:pt x="83566" y="2838069"/>
                    <a:pt x="167259" y="2838069"/>
                  </a:cubicBezTo>
                  <a:lnTo>
                    <a:pt x="12442444" y="2838069"/>
                  </a:lnTo>
                  <a:cubicBezTo>
                    <a:pt x="12526137" y="2838069"/>
                    <a:pt x="12593955" y="2770505"/>
                    <a:pt x="12593955" y="2687193"/>
                  </a:cubicBezTo>
                  <a:lnTo>
                    <a:pt x="12593955" y="166751"/>
                  </a:lnTo>
                  <a:cubicBezTo>
                    <a:pt x="12593955" y="83439"/>
                    <a:pt x="12526137" y="15875"/>
                    <a:pt x="12442444" y="15875"/>
                  </a:cubicBezTo>
                  <a:lnTo>
                    <a:pt x="167386" y="15875"/>
                  </a:lnTo>
                  <a:lnTo>
                    <a:pt x="167386" y="7874"/>
                  </a:lnTo>
                  <a:lnTo>
                    <a:pt x="167386" y="15875"/>
                  </a:lnTo>
                  <a:cubicBezTo>
                    <a:pt x="83693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85280" y="7407325"/>
            <a:ext cx="3721299" cy="465088"/>
            <a:chOff x="0" y="0"/>
            <a:chExt cx="4961732" cy="6201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4961732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Dashboard e Alertas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85280" y="8042522"/>
            <a:ext cx="8859441" cy="907256"/>
            <a:chOff x="0" y="0"/>
            <a:chExt cx="11812588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125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52400"/>
              <a:ext cx="11812588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Visualização georreferenciada via LeafletJS e alertas automáticos por Telegram.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666851"/>
            <a:ext cx="14499580" cy="930325"/>
            <a:chOff x="0" y="0"/>
            <a:chExt cx="19332773" cy="1240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32773" cy="1240433"/>
            </a:xfrm>
            <a:custGeom>
              <a:avLst/>
              <a:gdLst/>
              <a:ahLst/>
              <a:cxnLst/>
              <a:rect r="r" b="b" t="t" l="l"/>
              <a:pathLst>
                <a:path h="1240433" w="19332773">
                  <a:moveTo>
                    <a:pt x="0" y="0"/>
                  </a:moveTo>
                  <a:lnTo>
                    <a:pt x="19332773" y="0"/>
                  </a:lnTo>
                  <a:lnTo>
                    <a:pt x="19332773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19332773" cy="14214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774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Prototipagem Eletrônica e Estrutura Física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305895"/>
            <a:ext cx="4209455" cy="465087"/>
            <a:chOff x="0" y="0"/>
            <a:chExt cx="5612607" cy="620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12607" cy="620117"/>
            </a:xfrm>
            <a:custGeom>
              <a:avLst/>
              <a:gdLst/>
              <a:ahLst/>
              <a:cxnLst/>
              <a:rect r="r" b="b" t="t" l="l"/>
              <a:pathLst>
                <a:path h="620117" w="5612607">
                  <a:moveTo>
                    <a:pt x="0" y="0"/>
                  </a:moveTo>
                  <a:lnTo>
                    <a:pt x="5612607" y="0"/>
                  </a:lnTo>
                  <a:lnTo>
                    <a:pt x="5612607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5612607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Componentes Principais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054501"/>
            <a:ext cx="7805886" cy="453629"/>
            <a:chOff x="0" y="0"/>
            <a:chExt cx="10407848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52400"/>
              <a:ext cx="10407848" cy="757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Microcontrolador ESP32 com baixo consumo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5607249"/>
            <a:ext cx="7805886" cy="907256"/>
            <a:chOff x="0" y="0"/>
            <a:chExt cx="10407848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52400"/>
              <a:ext cx="10407848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Sensores de pH, turbidez, oxigênio dissolvido, temperatura e condutividade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238" y="6613624"/>
            <a:ext cx="7805886" cy="907256"/>
            <a:chOff x="0" y="0"/>
            <a:chExt cx="10407848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52400"/>
              <a:ext cx="10407848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Firmware otimizado para operação eficiente e atualizações OTA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9401" y="4305895"/>
            <a:ext cx="4148435" cy="465087"/>
            <a:chOff x="0" y="0"/>
            <a:chExt cx="5531247" cy="6201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31247" cy="620117"/>
            </a:xfrm>
            <a:custGeom>
              <a:avLst/>
              <a:gdLst/>
              <a:ahLst/>
              <a:cxnLst/>
              <a:rect r="r" b="b" t="t" l="l"/>
              <a:pathLst>
                <a:path h="620117" w="5531247">
                  <a:moveTo>
                    <a:pt x="0" y="0"/>
                  </a:moveTo>
                  <a:lnTo>
                    <a:pt x="5531247" y="0"/>
                  </a:lnTo>
                  <a:lnTo>
                    <a:pt x="5531247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5531247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Estrutura e Alimentação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9401" y="5054501"/>
            <a:ext cx="7805886" cy="453629"/>
            <a:chOff x="0" y="0"/>
            <a:chExt cx="10407848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52400"/>
              <a:ext cx="10407848" cy="757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Invólucro IP67 resistente à umidade e intempéries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99401" y="5607249"/>
            <a:ext cx="7805886" cy="907256"/>
            <a:chOff x="0" y="0"/>
            <a:chExt cx="10407848" cy="12096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52400"/>
              <a:ext cx="10407848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Suporte modular resistente à corrosão e flutuabilidade controlada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99401" y="6613624"/>
            <a:ext cx="7805886" cy="907256"/>
            <a:chOff x="0" y="0"/>
            <a:chExt cx="10407848" cy="12096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52400"/>
              <a:ext cx="10407848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4274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Célula fotovoltaica com bateria Li-Ion para autonomia superior a 12 meses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076474"/>
            <a:ext cx="16303526" cy="1860649"/>
            <a:chOff x="0" y="0"/>
            <a:chExt cx="21738035" cy="2480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38034" cy="2480865"/>
            </a:xfrm>
            <a:custGeom>
              <a:avLst/>
              <a:gdLst/>
              <a:ahLst/>
              <a:cxnLst/>
              <a:rect r="r" b="b" t="t" l="l"/>
              <a:pathLst>
                <a:path h="2480865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21738035" cy="26618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774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Transmissão de Dados e Inteligência Artificial Embarcada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81076" y="3939779"/>
            <a:ext cx="4109740" cy="465087"/>
            <a:chOff x="0" y="0"/>
            <a:chExt cx="5479653" cy="620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9654" cy="620117"/>
            </a:xfrm>
            <a:custGeom>
              <a:avLst/>
              <a:gdLst/>
              <a:ahLst/>
              <a:cxnLst/>
              <a:rect r="r" b="b" t="t" l="l"/>
              <a:pathLst>
                <a:path h="620117" w="5479654">
                  <a:moveTo>
                    <a:pt x="0" y="0"/>
                  </a:moveTo>
                  <a:lnTo>
                    <a:pt x="5479654" y="0"/>
                  </a:lnTo>
                  <a:lnTo>
                    <a:pt x="5479654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5479653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Rede Mesh Colaborativa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574976"/>
            <a:ext cx="5298579" cy="1360885"/>
            <a:chOff x="0" y="0"/>
            <a:chExt cx="7064772" cy="18145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4772" cy="1814513"/>
            </a:xfrm>
            <a:custGeom>
              <a:avLst/>
              <a:gdLst/>
              <a:ahLst/>
              <a:cxnLst/>
              <a:rect r="r" b="b" t="t" l="l"/>
              <a:pathLst>
                <a:path h="1814513" w="7064772">
                  <a:moveTo>
                    <a:pt x="0" y="0"/>
                  </a:moveTo>
                  <a:lnTo>
                    <a:pt x="7064772" y="0"/>
                  </a:lnTo>
                  <a:lnTo>
                    <a:pt x="706477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52400"/>
              <a:ext cx="7064772" cy="1966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Nós sensores retransmitem dados, garantindo redundância e reconfiguração dinâmica.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6290816" y="3504159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905452" y="5069086"/>
            <a:ext cx="398710" cy="498276"/>
            <a:chOff x="0" y="0"/>
            <a:chExt cx="531613" cy="6643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28600"/>
              <a:ext cx="531613" cy="8929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0"/>
                </a:lnSpc>
              </a:pPr>
              <a:r>
                <a:rPr lang="en-US" sz="31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97035" y="3939779"/>
            <a:ext cx="5012829" cy="465087"/>
            <a:chOff x="0" y="0"/>
            <a:chExt cx="6683772" cy="6201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83772" cy="620117"/>
            </a:xfrm>
            <a:custGeom>
              <a:avLst/>
              <a:gdLst/>
              <a:ahLst/>
              <a:cxnLst/>
              <a:rect r="r" b="b" t="t" l="l"/>
              <a:pathLst>
                <a:path h="620117" w="6683772">
                  <a:moveTo>
                    <a:pt x="0" y="0"/>
                  </a:moveTo>
                  <a:lnTo>
                    <a:pt x="6683772" y="0"/>
                  </a:lnTo>
                  <a:lnTo>
                    <a:pt x="668377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6683772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Inferência Local com TinyML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97035" y="4574976"/>
            <a:ext cx="5298727" cy="1360885"/>
            <a:chOff x="0" y="0"/>
            <a:chExt cx="7064970" cy="18145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64970" cy="1814513"/>
            </a:xfrm>
            <a:custGeom>
              <a:avLst/>
              <a:gdLst/>
              <a:ahLst/>
              <a:cxnLst/>
              <a:rect r="r" b="b" t="t" l="l"/>
              <a:pathLst>
                <a:path h="1814513" w="7064970">
                  <a:moveTo>
                    <a:pt x="0" y="0"/>
                  </a:moveTo>
                  <a:lnTo>
                    <a:pt x="7064970" y="0"/>
                  </a:lnTo>
                  <a:lnTo>
                    <a:pt x="706497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52400"/>
              <a:ext cx="7064970" cy="1966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Classificação em tempo real dos parâmetros em "bom", "regular" ou "crítico".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6290816" y="3504159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983391" y="5069086"/>
            <a:ext cx="398710" cy="498276"/>
            <a:chOff x="0" y="0"/>
            <a:chExt cx="531613" cy="66436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28600"/>
              <a:ext cx="531613" cy="8929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0"/>
                </a:lnSpc>
              </a:pPr>
              <a:r>
                <a:rPr lang="en-US" sz="31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997035" y="7232302"/>
            <a:ext cx="4490294" cy="465088"/>
            <a:chOff x="0" y="0"/>
            <a:chExt cx="5987058" cy="6201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87058" cy="620117"/>
            </a:xfrm>
            <a:custGeom>
              <a:avLst/>
              <a:gdLst/>
              <a:ahLst/>
              <a:cxnLst/>
              <a:rect r="r" b="b" t="t" l="l"/>
              <a:pathLst>
                <a:path h="620117" w="5987058">
                  <a:moveTo>
                    <a:pt x="0" y="0"/>
                  </a:moveTo>
                  <a:lnTo>
                    <a:pt x="5987058" y="0"/>
                  </a:lnTo>
                  <a:lnTo>
                    <a:pt x="5987058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5987058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Validação Descentralizada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997035" y="7867501"/>
            <a:ext cx="5298727" cy="907256"/>
            <a:chOff x="0" y="0"/>
            <a:chExt cx="7064970" cy="120967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064970" cy="1209675"/>
            </a:xfrm>
            <a:custGeom>
              <a:avLst/>
              <a:gdLst/>
              <a:ahLst/>
              <a:cxnLst/>
              <a:rect r="r" b="b" t="t" l="l"/>
              <a:pathLst>
                <a:path h="1209675" w="7064970">
                  <a:moveTo>
                    <a:pt x="0" y="0"/>
                  </a:moveTo>
                  <a:lnTo>
                    <a:pt x="7064970" y="0"/>
                  </a:lnTo>
                  <a:lnTo>
                    <a:pt x="7064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52400"/>
              <a:ext cx="7064970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Consenso entre três ou mais sensores para mitigar falsos positivos.</a:t>
              </a:r>
            </a:p>
          </p:txBody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6290816" y="3504159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983391" y="7147024"/>
            <a:ext cx="398710" cy="498276"/>
            <a:chOff x="0" y="0"/>
            <a:chExt cx="531613" cy="66436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28600"/>
              <a:ext cx="531613" cy="8929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0"/>
                </a:lnSpc>
              </a:pPr>
              <a:r>
                <a:rPr lang="en-US" sz="31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569517" y="7232302"/>
            <a:ext cx="3721299" cy="465088"/>
            <a:chOff x="0" y="0"/>
            <a:chExt cx="4961732" cy="62011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0"/>
              <a:ext cx="4961732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Atualizações OTA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92238" y="7867501"/>
            <a:ext cx="5298579" cy="907256"/>
            <a:chOff x="0" y="0"/>
            <a:chExt cx="7064772" cy="1209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064772" cy="1209675"/>
            </a:xfrm>
            <a:custGeom>
              <a:avLst/>
              <a:gdLst/>
              <a:ahLst/>
              <a:cxnLst/>
              <a:rect r="r" b="b" t="t" l="l"/>
              <a:pathLst>
                <a:path h="1209675" w="7064772">
                  <a:moveTo>
                    <a:pt x="0" y="0"/>
                  </a:moveTo>
                  <a:lnTo>
                    <a:pt x="7064772" y="0"/>
                  </a:lnTo>
                  <a:lnTo>
                    <a:pt x="706477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52400"/>
              <a:ext cx="7064772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Reentrenamento incremental e distribuição de modelos via nuvem.</a:t>
              </a:r>
            </a:p>
          </p:txBody>
        </p:sp>
      </p:grpSp>
      <p:sp>
        <p:nvSpPr>
          <p:cNvPr name="Freeform 44" id="44" descr="preencoded.png"/>
          <p:cNvSpPr/>
          <p:nvPr/>
        </p:nvSpPr>
        <p:spPr>
          <a:xfrm flipH="false" flipV="false" rot="0">
            <a:off x="6290816" y="3504159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7905452" y="7147024"/>
            <a:ext cx="398710" cy="498276"/>
            <a:chOff x="0" y="0"/>
            <a:chExt cx="531613" cy="66436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28600"/>
              <a:ext cx="531613" cy="8929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000"/>
                </a:lnSpc>
              </a:pPr>
              <a:r>
                <a:rPr lang="en-US" sz="3125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391096"/>
            <a:ext cx="9445526" cy="1860649"/>
            <a:chOff x="0" y="0"/>
            <a:chExt cx="12594035" cy="248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480865"/>
            </a:xfrm>
            <a:custGeom>
              <a:avLst/>
              <a:gdLst/>
              <a:ahLst/>
              <a:cxnLst/>
              <a:rect r="r" b="b" t="t" l="l"/>
              <a:pathLst>
                <a:path h="248086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80865"/>
                  </a:lnTo>
                  <a:lnTo>
                    <a:pt x="0" y="2480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80975"/>
              <a:ext cx="12594035" cy="26618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774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Instalação do Protótipo e Equipe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6284" y="3670994"/>
            <a:ext cx="649784" cy="649784"/>
            <a:chOff x="0" y="0"/>
            <a:chExt cx="866378" cy="8663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3774281"/>
            <a:ext cx="3624263" cy="465087"/>
            <a:chOff x="0" y="0"/>
            <a:chExt cx="4832350" cy="6201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2350" cy="620117"/>
            </a:xfrm>
            <a:custGeom>
              <a:avLst/>
              <a:gdLst/>
              <a:ahLst/>
              <a:cxnLst/>
              <a:rect r="r" b="b" t="t" l="l"/>
              <a:pathLst>
                <a:path h="620117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4832350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Local de Instalação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409480"/>
            <a:ext cx="3624263" cy="2268141"/>
            <a:chOff x="0" y="0"/>
            <a:chExt cx="4832350" cy="30241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350" cy="3024188"/>
            </a:xfrm>
            <a:custGeom>
              <a:avLst/>
              <a:gdLst/>
              <a:ahLst/>
              <a:cxnLst/>
              <a:rect r="r" b="b" t="t" l="l"/>
              <a:pathLst>
                <a:path h="3024188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52400"/>
              <a:ext cx="4832350" cy="3176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Canal do Cavouco, Recife/PE, ambiente urbano representativo para testes reais e interação comunitária.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86301" y="3670994"/>
            <a:ext cx="649784" cy="649784"/>
            <a:chOff x="0" y="0"/>
            <a:chExt cx="866378" cy="8663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13649" y="3774281"/>
            <a:ext cx="3624262" cy="930176"/>
            <a:chOff x="0" y="0"/>
            <a:chExt cx="4832350" cy="12402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32350" cy="1240235"/>
            </a:xfrm>
            <a:custGeom>
              <a:avLst/>
              <a:gdLst/>
              <a:ahLst/>
              <a:cxnLst/>
              <a:rect r="r" b="b" t="t" l="l"/>
              <a:pathLst>
                <a:path h="124023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40235"/>
                  </a:lnTo>
                  <a:lnTo>
                    <a:pt x="0" y="1240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4832350" cy="13354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Objetivos da Instalação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13649" y="4874567"/>
            <a:ext cx="3624262" cy="1814512"/>
            <a:chOff x="0" y="0"/>
            <a:chExt cx="4832350" cy="24193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32350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52400"/>
              <a:ext cx="4832350" cy="2571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Testes operacionais, avaliação estrutural e fomento ao monitoramento participativo.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6284" y="7250162"/>
            <a:ext cx="649784" cy="649784"/>
            <a:chOff x="0" y="0"/>
            <a:chExt cx="866378" cy="8663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CCEE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B2D4E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913632" y="7353449"/>
            <a:ext cx="3721299" cy="465088"/>
            <a:chOff x="0" y="0"/>
            <a:chExt cx="4961732" cy="6201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961732" cy="620117"/>
            </a:xfrm>
            <a:custGeom>
              <a:avLst/>
              <a:gdLst/>
              <a:ahLst/>
              <a:cxnLst/>
              <a:rect r="r" b="b" t="t" l="l"/>
              <a:pathLst>
                <a:path h="620117" w="4961732">
                  <a:moveTo>
                    <a:pt x="0" y="0"/>
                  </a:moveTo>
                  <a:lnTo>
                    <a:pt x="4961732" y="0"/>
                  </a:lnTo>
                  <a:lnTo>
                    <a:pt x="4961732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4961732" cy="715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49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Equipe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913632" y="7988647"/>
            <a:ext cx="8524131" cy="907256"/>
            <a:chOff x="0" y="0"/>
            <a:chExt cx="11365508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52400"/>
              <a:ext cx="11365508" cy="1362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Gustavo Souto Silva de Barros Santos, Faculdade Nova Roma – FNR, contato: gustavosouto004@gmail.com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DAGmWjr-d1s</dc:identifier>
  <dcterms:modified xsi:type="dcterms:W3CDTF">2011-08-01T06:04:30Z</dcterms:modified>
  <cp:revision>1</cp:revision>
  <dc:title>Projeto HydrAIon_ Monitoramento Inteligente da Qualidade da Água.pptx</dc:title>
</cp:coreProperties>
</file>